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6858000" cy="1219041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792" y="6000"/>
      </p:cViewPr>
      <p:guideLst>
        <p:guide orient="horz" pos="384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786932"/>
            <a:ext cx="5829300" cy="2613037"/>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6907901"/>
            <a:ext cx="4800600" cy="311532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4B1BAF3-B767-47A2-919F-36384D3E1B82}" type="datetimeFigureOut">
              <a:rPr lang="ru-RU"/>
              <a:pPr>
                <a:defRPr/>
              </a:pPr>
              <a:t>27.04.2021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0355361-058B-4A8D-900F-B7495D3FB6C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3C09383-FE90-4C04-BAAB-A9EEC22CB7EE}" type="datetimeFigureOut">
              <a:rPr lang="ru-RU"/>
              <a:pPr>
                <a:defRPr/>
              </a:pPr>
              <a:t>27.04.2021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60ED857-8865-401A-8A4A-72B8BA283E62}"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488184"/>
            <a:ext cx="1543050" cy="104013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488184"/>
            <a:ext cx="4514850" cy="104013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629A817-D5DA-4F56-993A-2361336BDAD3}" type="datetimeFigureOut">
              <a:rPr lang="ru-RU"/>
              <a:pPr>
                <a:defRPr/>
              </a:pPr>
              <a:t>27.04.2021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695B9E3-03E1-4FD6-B5E3-E0226F774BC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97A76A1-AD56-4A5A-915C-3355AFF6733C}" type="datetimeFigureOut">
              <a:rPr lang="ru-RU"/>
              <a:pPr>
                <a:defRPr/>
              </a:pPr>
              <a:t>27.04.2021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51BEE3D-129B-4648-A7CF-C7AB0366117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7833470"/>
            <a:ext cx="5829300" cy="2421151"/>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5166818"/>
            <a:ext cx="5829300" cy="266665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CFEA993-C128-4506-A941-A04A2AE4AE66}" type="datetimeFigureOut">
              <a:rPr lang="ru-RU"/>
              <a:pPr>
                <a:defRPr/>
              </a:pPr>
              <a:t>27.04.2021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0D6517F-1426-4492-8EDF-1C3B192B28F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844432"/>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844432"/>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874CE543-C03A-41D4-A430-47FEE5C82B75}" type="datetimeFigureOut">
              <a:rPr lang="ru-RU"/>
              <a:pPr>
                <a:defRPr/>
              </a:pPr>
              <a:t>27.04.2021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505227C-8AC7-4392-A630-C1856BB24EA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728734"/>
            <a:ext cx="303014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865941"/>
            <a:ext cx="303014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728734"/>
            <a:ext cx="303133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865941"/>
            <a:ext cx="303133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9516392-DCAD-4CC4-944B-1D3E8D106E92}" type="datetimeFigureOut">
              <a:rPr lang="ru-RU"/>
              <a:pPr>
                <a:defRPr/>
              </a:pPr>
              <a:t>27.04.2021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2043B56-7C08-46CD-802A-AEF502F6C65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5F2C1A96-CD06-4AC7-A196-E9AD7701FB27}" type="datetimeFigureOut">
              <a:rPr lang="ru-RU"/>
              <a:pPr>
                <a:defRPr/>
              </a:pPr>
              <a:t>27.04.2021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585B80B-5049-4B5A-B19D-4DA38810AC5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260CFC7-9137-4E6B-BCD2-07C271E28279}" type="datetimeFigureOut">
              <a:rPr lang="ru-RU"/>
              <a:pPr>
                <a:defRPr/>
              </a:pPr>
              <a:t>27.04.2021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822E9D5-9B55-40FE-ADDE-F702FF91296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485359"/>
            <a:ext cx="2256235" cy="206559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485360"/>
            <a:ext cx="3833813" cy="104041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550958"/>
            <a:ext cx="2256235" cy="83385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166EBB4-891E-4A49-9883-A4B3089D3225}" type="datetimeFigureOut">
              <a:rPr lang="ru-RU"/>
              <a:pPr>
                <a:defRPr/>
              </a:pPr>
              <a:t>27.04.2021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A72C47A-0773-4B18-BD48-318000C0975F}"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8533290"/>
            <a:ext cx="4114800" cy="100740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1089235"/>
            <a:ext cx="4114800" cy="73142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344216" y="9540693"/>
            <a:ext cx="4114800" cy="14306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FD44A84-3619-4815-8651-CAEB5BECDAB0}" type="datetimeFigureOut">
              <a:rPr lang="ru-RU"/>
              <a:pPr>
                <a:defRPr/>
              </a:pPr>
              <a:t>27.04.2021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6149026-09CA-4FDA-AE23-607DB9B9DAF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342900" y="488950"/>
            <a:ext cx="6172200" cy="20304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342900" y="2844800"/>
            <a:ext cx="6172200" cy="8045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342900" y="11298238"/>
            <a:ext cx="1600200" cy="64928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55952AD-5FEA-40A4-B7BB-BC88298C0FEC}" type="datetimeFigureOut">
              <a:rPr lang="ru-RU"/>
              <a:pPr>
                <a:defRPr/>
              </a:pPr>
              <a:t>27.04.2021</a:t>
            </a:fld>
            <a:endParaRPr lang="ru-RU"/>
          </a:p>
        </p:txBody>
      </p:sp>
      <p:sp>
        <p:nvSpPr>
          <p:cNvPr id="5" name="Нижний колонтитул 4"/>
          <p:cNvSpPr>
            <a:spLocks noGrp="1"/>
          </p:cNvSpPr>
          <p:nvPr>
            <p:ph type="ftr" sz="quarter" idx="3"/>
          </p:nvPr>
        </p:nvSpPr>
        <p:spPr>
          <a:xfrm>
            <a:off x="2343150" y="11298238"/>
            <a:ext cx="2171700" cy="64928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4914900" y="11298238"/>
            <a:ext cx="1600200" cy="64928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5BF6468-CA65-4820-A79C-8C51EB2CAD6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hyperlink" Target="mailto:Bak.Agrarnyy@tatar.ru"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3000" y="153988"/>
            <a:ext cx="4429125" cy="254000"/>
          </a:xfrm>
          <a:prstGeom prst="rect">
            <a:avLst/>
          </a:prstGeom>
        </p:spPr>
        <p:txBody>
          <a:bodyPr>
            <a:spAutoFit/>
          </a:bodyPr>
          <a:lstStyle/>
          <a:p>
            <a:pPr algn="ctr" fontAlgn="auto">
              <a:spcBef>
                <a:spcPts val="0"/>
              </a:spcBef>
              <a:spcAft>
                <a:spcPts val="0"/>
              </a:spcAft>
              <a:defRPr/>
            </a:pPr>
            <a:r>
              <a:rPr lang="ru-RU" sz="1000" dirty="0">
                <a:effectLst>
                  <a:outerShdw blurRad="38100" dist="38100" dir="2700000" algn="tl">
                    <a:srgbClr val="000000">
                      <a:alpha val="43137"/>
                    </a:srgbClr>
                  </a:outerShdw>
                </a:effectLst>
                <a:latin typeface="Times New Roman" pitchFamily="18" charset="0"/>
                <a:cs typeface="Times New Roman" pitchFamily="18" charset="0"/>
              </a:rPr>
              <a:t>ГАПОУ «</a:t>
            </a:r>
            <a:r>
              <a:rPr lang="ru-RU" sz="1000" dirty="0" err="1">
                <a:effectLst>
                  <a:outerShdw blurRad="38100" dist="38100" dir="2700000" algn="tl">
                    <a:srgbClr val="000000">
                      <a:alpha val="43137"/>
                    </a:srgbClr>
                  </a:outerShdw>
                </a:effectLst>
                <a:latin typeface="Times New Roman" pitchFamily="18" charset="0"/>
                <a:cs typeface="Times New Roman" pitchFamily="18" charset="0"/>
              </a:rPr>
              <a:t>Бугульминский</a:t>
            </a:r>
            <a:r>
              <a:rPr lang="ru-RU" sz="1000" dirty="0">
                <a:effectLst>
                  <a:outerShdw blurRad="38100" dist="38100" dir="2700000" algn="tl">
                    <a:srgbClr val="000000">
                      <a:alpha val="43137"/>
                    </a:srgbClr>
                  </a:outerShdw>
                </a:effectLst>
                <a:latin typeface="Times New Roman" pitchFamily="18" charset="0"/>
                <a:cs typeface="Times New Roman" pitchFamily="18" charset="0"/>
              </a:rPr>
              <a:t> аграрный колледж»</a:t>
            </a:r>
            <a:endParaRPr lang="ru-RU" sz="1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3314" name="Picture 1" descr="C:\Users\Библиотека\Desktop\ВСЕ материалы на конкурс и на сайт\логотип колледжа.png"/>
          <p:cNvPicPr>
            <a:picLocks noChangeAspect="1" noChangeArrowheads="1"/>
          </p:cNvPicPr>
          <p:nvPr/>
        </p:nvPicPr>
        <p:blipFill>
          <a:blip r:embed="rId2"/>
          <a:srcRect/>
          <a:stretch>
            <a:fillRect/>
          </a:stretch>
        </p:blipFill>
        <p:spPr bwMode="auto">
          <a:xfrm>
            <a:off x="285750" y="238125"/>
            <a:ext cx="928688" cy="1000125"/>
          </a:xfrm>
          <a:prstGeom prst="rect">
            <a:avLst/>
          </a:prstGeom>
          <a:noFill/>
          <a:ln w="9525">
            <a:noFill/>
            <a:miter lim="800000"/>
            <a:headEnd/>
            <a:tailEnd/>
          </a:ln>
        </p:spPr>
      </p:pic>
      <p:pic>
        <p:nvPicPr>
          <p:cNvPr id="13315" name="Picture 2" descr="C:\Users\Библиотека\Desktop\ВЫПУСК ГАЗЕТЫ\ГАЗЕТА\1280px-Traktor_Bugulma_02.jpg"/>
          <p:cNvPicPr>
            <a:picLocks noChangeAspect="1" noChangeArrowheads="1"/>
          </p:cNvPicPr>
          <p:nvPr/>
        </p:nvPicPr>
        <p:blipFill>
          <a:blip r:embed="rId3"/>
          <a:srcRect/>
          <a:stretch>
            <a:fillRect/>
          </a:stretch>
        </p:blipFill>
        <p:spPr bwMode="auto">
          <a:xfrm>
            <a:off x="5429250" y="381000"/>
            <a:ext cx="1000125" cy="841375"/>
          </a:xfrm>
          <a:prstGeom prst="rect">
            <a:avLst/>
          </a:prstGeom>
          <a:noFill/>
          <a:ln w="9525">
            <a:noFill/>
            <a:miter lim="800000"/>
            <a:headEnd/>
            <a:tailEnd/>
          </a:ln>
        </p:spPr>
      </p:pic>
      <p:sp>
        <p:nvSpPr>
          <p:cNvPr id="7" name="Прямоугольник 6"/>
          <p:cNvSpPr/>
          <p:nvPr/>
        </p:nvSpPr>
        <p:spPr>
          <a:xfrm>
            <a:off x="1428736" y="537000"/>
            <a:ext cx="4143404" cy="707886"/>
          </a:xfrm>
          <a:prstGeom prst="rect">
            <a:avLst/>
          </a:prstGeom>
        </p:spPr>
        <p:txBody>
          <a:bodyPr>
            <a:spAutoFit/>
          </a:bodyPr>
          <a:lstStyle/>
          <a:p>
            <a:pPr fontAlgn="auto">
              <a:spcBef>
                <a:spcPts val="0"/>
              </a:spcBef>
              <a:spcAft>
                <a:spcPts val="0"/>
              </a:spcAft>
              <a:defRPr/>
            </a:pPr>
            <a:r>
              <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Ф О Р Д З О Н</a:t>
            </a:r>
            <a:endPar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13317" name="Прямоугольник 7"/>
          <p:cNvSpPr>
            <a:spLocks noChangeArrowheads="1"/>
          </p:cNvSpPr>
          <p:nvPr/>
        </p:nvSpPr>
        <p:spPr bwMode="auto">
          <a:xfrm>
            <a:off x="928688" y="309563"/>
            <a:ext cx="4786312" cy="400050"/>
          </a:xfrm>
          <a:prstGeom prst="rect">
            <a:avLst/>
          </a:prstGeom>
          <a:noFill/>
          <a:ln w="9525">
            <a:noFill/>
            <a:miter lim="800000"/>
            <a:headEnd/>
            <a:tailEnd/>
          </a:ln>
        </p:spPr>
        <p:txBody>
          <a:bodyPr>
            <a:spAutoFit/>
          </a:bodyPr>
          <a:lstStyle/>
          <a:p>
            <a:pPr algn="ctr"/>
            <a:r>
              <a:rPr lang="ru-RU" sz="1000">
                <a:latin typeface="Times New Roman" pitchFamily="18" charset="0"/>
                <a:ea typeface="Century Schoolbook" pitchFamily="18" charset="0"/>
                <a:cs typeface="Times New Roman" pitchFamily="18" charset="0"/>
              </a:rPr>
              <a:t>Студенческая газета</a:t>
            </a:r>
          </a:p>
          <a:p>
            <a:pPr algn="ctr"/>
            <a:r>
              <a:rPr lang="ru-RU" sz="1000">
                <a:latin typeface="Times New Roman" pitchFamily="18" charset="0"/>
                <a:ea typeface="Century Schoolbook" pitchFamily="18" charset="0"/>
                <a:cs typeface="Times New Roman" pitchFamily="18" charset="0"/>
              </a:rPr>
              <a:t> </a:t>
            </a:r>
          </a:p>
        </p:txBody>
      </p:sp>
      <p:cxnSp>
        <p:nvCxnSpPr>
          <p:cNvPr id="9" name="Прямая соединительная линия 8"/>
          <p:cNvCxnSpPr/>
          <p:nvPr/>
        </p:nvCxnSpPr>
        <p:spPr>
          <a:xfrm>
            <a:off x="214313" y="95250"/>
            <a:ext cx="6357937"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319" name="Прямоугольник 9"/>
          <p:cNvSpPr>
            <a:spLocks noChangeArrowheads="1"/>
          </p:cNvSpPr>
          <p:nvPr/>
        </p:nvSpPr>
        <p:spPr bwMode="auto">
          <a:xfrm>
            <a:off x="2227263" y="1095375"/>
            <a:ext cx="1766887" cy="246063"/>
          </a:xfrm>
          <a:prstGeom prst="rect">
            <a:avLst/>
          </a:prstGeom>
          <a:noFill/>
          <a:ln w="9525">
            <a:noFill/>
            <a:miter lim="800000"/>
            <a:headEnd/>
            <a:tailEnd/>
          </a:ln>
        </p:spPr>
        <p:txBody>
          <a:bodyPr wrap="none">
            <a:spAutoFit/>
          </a:bodyPr>
          <a:lstStyle/>
          <a:p>
            <a:pPr algn="ctr"/>
            <a:r>
              <a:rPr lang="ru-RU" sz="1000">
                <a:latin typeface="Times New Roman" pitchFamily="18" charset="0"/>
                <a:ea typeface="Century Schoolbook" pitchFamily="18" charset="0"/>
                <a:cs typeface="Times New Roman" pitchFamily="18" charset="0"/>
              </a:rPr>
              <a:t>выпуск № , апрель 2021 года</a:t>
            </a:r>
          </a:p>
        </p:txBody>
      </p:sp>
      <p:cxnSp>
        <p:nvCxnSpPr>
          <p:cNvPr id="11" name="Прямая соединительная линия 10"/>
          <p:cNvCxnSpPr/>
          <p:nvPr/>
        </p:nvCxnSpPr>
        <p:spPr>
          <a:xfrm>
            <a:off x="214313" y="1381125"/>
            <a:ext cx="63579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5930106" y="737394"/>
            <a:ext cx="1285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5400000">
            <a:off x="-346869" y="726282"/>
            <a:ext cx="112077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3323" name="Рисунок 13"/>
          <p:cNvPicPr>
            <a:picLocks noChangeAspect="1"/>
          </p:cNvPicPr>
          <p:nvPr/>
        </p:nvPicPr>
        <p:blipFill>
          <a:blip r:embed="rId4"/>
          <a:srcRect/>
          <a:stretch>
            <a:fillRect/>
          </a:stretch>
        </p:blipFill>
        <p:spPr bwMode="auto">
          <a:xfrm>
            <a:off x="1930400" y="1558925"/>
            <a:ext cx="19050" cy="3917950"/>
          </a:xfrm>
          <a:prstGeom prst="rect">
            <a:avLst/>
          </a:prstGeom>
          <a:noFill/>
          <a:ln w="9525">
            <a:noFill/>
            <a:miter lim="800000"/>
            <a:headEnd/>
            <a:tailEnd/>
          </a:ln>
        </p:spPr>
      </p:pic>
      <p:sp>
        <p:nvSpPr>
          <p:cNvPr id="13324" name="Прямоугольник 15"/>
          <p:cNvSpPr>
            <a:spLocks noChangeArrowheads="1"/>
          </p:cNvSpPr>
          <p:nvPr/>
        </p:nvSpPr>
        <p:spPr bwMode="auto">
          <a:xfrm>
            <a:off x="2017713" y="1382713"/>
            <a:ext cx="4554537" cy="4340225"/>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Молодежный форум «PRO ПРОЕКТ»</a:t>
            </a:r>
            <a:endParaRPr lang="en-US" sz="1000">
              <a:latin typeface="Times New Roman" pitchFamily="18" charset="0"/>
              <a:cs typeface="Times New Roman" pitchFamily="18" charset="0"/>
            </a:endParaRPr>
          </a:p>
          <a:p>
            <a:pPr algn="ctr"/>
            <a:endParaRPr lang="en-US" sz="1000">
              <a:latin typeface="Times New Roman" pitchFamily="18" charset="0"/>
              <a:cs typeface="Times New Roman" pitchFamily="18" charset="0"/>
            </a:endParaRPr>
          </a:p>
          <a:p>
            <a:r>
              <a:rPr lang="ru-RU" sz="1000">
                <a:latin typeface="Times New Roman" pitchFamily="18" charset="0"/>
                <a:cs typeface="Times New Roman" pitchFamily="18" charset="0"/>
              </a:rPr>
              <a:t>30, 31 марта 2021 года в Молодежном центре «Дворец молодежи» состоялся молодежный форум «PRO ПРОЕКТ», который объединил 90 школьников и студентов.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В первый день образовательного проекта опытные коуч-тренеры провели мастер-классы по социальному проектированию, разобрали актуальные аспекты подачи заявок на грантовые конкурсы различных уровней, а также ответили на вопросы участников.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В рамках открытия Форума состоялась торжественная церемония подписания трехстороннего соглашения о сотрудничестве между Исполнительным комитетом Бугульминского муниципального района, АНО «Информационно-ресурсный центр добровольчества Республики Татарстан» и МБУ «МЦ «Дворец молодежи». Приятным событием для волонтеров стало награждение активистов добровольческого движения.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Второй день Форума команды провели за исправлением ошибок и подготовкой проектов для публичной защиты.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По итогам образовательного процесса 11 социальных проектов были представлены перед экспертной комиссией. После анализа и оценки экспертов все проекты были рекомендованы на грантовые конкурсы, где каждый найдет возможность проявить себя или найдет средства на свой социальный проект.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Модераторами Форума выступили: Координационный центр развития добровольчества Бугульминского муниципального района и МЦ «Дворец молодежи». </a:t>
            </a:r>
          </a:p>
          <a:p>
            <a:r>
              <a:rPr lang="ru-RU">
                <a:latin typeface="Calibri" pitchFamily="34" charset="0"/>
              </a:rPr>
              <a:t/>
            </a:r>
            <a:br>
              <a:rPr lang="ru-RU">
                <a:latin typeface="Calibri" pitchFamily="34" charset="0"/>
              </a:rPr>
            </a:br>
            <a:endParaRPr lang="ru-RU">
              <a:latin typeface="Calibri" pitchFamily="34" charset="0"/>
            </a:endParaRPr>
          </a:p>
        </p:txBody>
      </p:sp>
      <p:sp>
        <p:nvSpPr>
          <p:cNvPr id="17" name="Прямоугольник 16"/>
          <p:cNvSpPr/>
          <p:nvPr/>
        </p:nvSpPr>
        <p:spPr>
          <a:xfrm>
            <a:off x="212725" y="1558925"/>
            <a:ext cx="1714500" cy="7170738"/>
          </a:xfrm>
          <a:prstGeom prst="rect">
            <a:avLst/>
          </a:prstGeom>
        </p:spPr>
        <p:txBody>
          <a:bodyPr>
            <a:spAutoFit/>
          </a:bodyPr>
          <a:lstStyle/>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Молодежный форум «PRO ПРОЕКТ</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«Пространство возможностей</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Закрытие лыжного сезона</a:t>
            </a:r>
          </a:p>
          <a:p>
            <a:pPr fontAlgn="auto">
              <a:spcBef>
                <a:spcPts val="0"/>
              </a:spcBef>
              <a:spcAft>
                <a:spcPts val="0"/>
              </a:spcAft>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err="1">
                <a:latin typeface="Times New Roman" pitchFamily="18" charset="0"/>
                <a:cs typeface="Times New Roman" pitchFamily="18" charset="0"/>
              </a:rPr>
              <a:t>Wоrkshop</a:t>
            </a:r>
            <a:r>
              <a:rPr lang="ru-RU" sz="1000" dirty="0">
                <a:latin typeface="Times New Roman" pitchFamily="18" charset="0"/>
                <a:cs typeface="Times New Roman" pitchFamily="18" charset="0"/>
              </a:rPr>
              <a:t>  </a:t>
            </a:r>
            <a:endParaRPr lang="en-US" sz="1000" dirty="0">
              <a:latin typeface="Times New Roman" pitchFamily="18" charset="0"/>
              <a:cs typeface="Times New Roman" pitchFamily="18" charset="0"/>
            </a:endParaRPr>
          </a:p>
          <a:p>
            <a:pPr fontAlgn="auto">
              <a:spcBef>
                <a:spcPts val="0"/>
              </a:spcBef>
              <a:spcAft>
                <a:spcPts val="0"/>
              </a:spcAft>
              <a:defRPr/>
            </a:pPr>
            <a:r>
              <a:rPr lang="en-US" sz="1000" dirty="0">
                <a:latin typeface="Times New Roman" pitchFamily="18" charset="0"/>
                <a:cs typeface="Times New Roman" pitchFamily="18" charset="0"/>
              </a:rPr>
              <a:t> </a:t>
            </a:r>
            <a:r>
              <a:rPr lang="en-US" sz="1000" dirty="0">
                <a:latin typeface="Times New Roman" pitchFamily="18" charset="0"/>
                <a:cs typeface="Times New Roman" pitchFamily="18" charset="0"/>
              </a:rPr>
              <a:t>  </a:t>
            </a:r>
            <a:r>
              <a:rPr lang="ru-RU" sz="1000" dirty="0">
                <a:latin typeface="Times New Roman" pitchFamily="18" charset="0"/>
                <a:cs typeface="Times New Roman" pitchFamily="18" charset="0"/>
              </a:rPr>
              <a:t>«</a:t>
            </a:r>
            <a:r>
              <a:rPr lang="ru-RU" sz="1000" dirty="0">
                <a:latin typeface="Times New Roman" pitchFamily="18" charset="0"/>
                <a:cs typeface="Times New Roman" pitchFamily="18" charset="0"/>
              </a:rPr>
              <a:t>Эффективный диалог</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fontAlgn="auto">
              <a:spcBef>
                <a:spcPts val="0"/>
              </a:spcBef>
              <a:spcAft>
                <a:spcPts val="0"/>
              </a:spcAft>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err="1">
                <a:latin typeface="Times New Roman" pitchFamily="18" charset="0"/>
                <a:cs typeface="Times New Roman" pitchFamily="18" charset="0"/>
              </a:rPr>
              <a:t>Флешмоб</a:t>
            </a:r>
            <a:r>
              <a:rPr lang="ru-RU" sz="1000" dirty="0">
                <a:latin typeface="Times New Roman" pitchFamily="18" charset="0"/>
                <a:cs typeface="Times New Roman" pitchFamily="18" charset="0"/>
              </a:rPr>
              <a:t> «Утренняя подзарядка</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Весенний фестиваль здоровья «Площадка ГТО</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err="1">
                <a:latin typeface="Times New Roman" pitchFamily="18" charset="0"/>
                <a:cs typeface="Times New Roman" pitchFamily="18" charset="0"/>
              </a:rPr>
              <a:t>Work</a:t>
            </a:r>
            <a:r>
              <a:rPr lang="ru-RU" sz="1000" dirty="0">
                <a:latin typeface="Times New Roman" pitchFamily="18" charset="0"/>
                <a:cs typeface="Times New Roman" pitchFamily="18" charset="0"/>
              </a:rPr>
              <a:t>-тур «Работа молодым</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День </a:t>
            </a:r>
            <a:r>
              <a:rPr lang="ru-RU" sz="1000" dirty="0">
                <a:latin typeface="Times New Roman" pitchFamily="18" charset="0"/>
                <a:cs typeface="Times New Roman" pitchFamily="18" charset="0"/>
              </a:rPr>
              <a:t>ОФП</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Тотальный  диктант </a:t>
            </a:r>
            <a:r>
              <a:rPr lang="ru-RU" sz="1000" dirty="0">
                <a:latin typeface="Times New Roman" pitchFamily="18" charset="0"/>
                <a:cs typeface="Times New Roman" pitchFamily="18" charset="0"/>
              </a:rPr>
              <a:t>2021</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Мы выбираем чистый город</a:t>
            </a:r>
            <a:r>
              <a:rPr lang="ru-RU" sz="10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r>
              <a:rPr lang="ru-RU" sz="1000" dirty="0">
                <a:latin typeface="Times New Roman" pitchFamily="18" charset="0"/>
                <a:cs typeface="Times New Roman" pitchFamily="18" charset="0"/>
              </a:rPr>
              <a:t>«Формула профессионального успеха»</a:t>
            </a: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ru-RU" sz="1000" dirty="0">
              <a:latin typeface="Times New Roman" pitchFamily="18" charset="0"/>
              <a:cs typeface="Times New Roman" pitchFamily="18" charset="0"/>
            </a:endParaRPr>
          </a:p>
          <a:p>
            <a:pPr fontAlgn="auto">
              <a:spcBef>
                <a:spcPts val="0"/>
              </a:spcBef>
              <a:spcAft>
                <a:spcPts val="0"/>
              </a:spcAft>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fontAlgn="auto">
              <a:spcBef>
                <a:spcPts val="0"/>
              </a:spcBef>
              <a:spcAft>
                <a:spcPts val="0"/>
              </a:spcAft>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ru-RU" sz="1000" dirty="0">
              <a:latin typeface="Times New Roman" pitchFamily="18" charset="0"/>
              <a:cs typeface="Times New Roman" pitchFamily="18" charset="0"/>
            </a:endParaRPr>
          </a:p>
          <a:p>
            <a:pPr marL="171450" indent="-171450" fontAlgn="auto">
              <a:spcBef>
                <a:spcPts val="0"/>
              </a:spcBef>
              <a:spcAft>
                <a:spcPts val="0"/>
              </a:spcAft>
              <a:buFont typeface="Wingdings" pitchFamily="2" charset="2"/>
              <a:buChar char="Ø"/>
              <a:defRPr/>
            </a:pPr>
            <a:endParaRPr lang="en-US" sz="1000" dirty="0">
              <a:latin typeface="Times New Roman" pitchFamily="18" charset="0"/>
              <a:cs typeface="Times New Roman" pitchFamily="18" charset="0"/>
            </a:endParaRPr>
          </a:p>
        </p:txBody>
      </p:sp>
      <p:sp>
        <p:nvSpPr>
          <p:cNvPr id="13326" name="Прямоугольник 17"/>
          <p:cNvSpPr>
            <a:spLocks noChangeArrowheads="1"/>
          </p:cNvSpPr>
          <p:nvPr/>
        </p:nvSpPr>
        <p:spPr bwMode="auto">
          <a:xfrm>
            <a:off x="212725" y="7319963"/>
            <a:ext cx="6430963" cy="3322637"/>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«Пространство возможностей»</a:t>
            </a:r>
          </a:p>
          <a:p>
            <a:r>
              <a:rPr lang="ru-RU" sz="1000">
                <a:latin typeface="Times New Roman" pitchFamily="18" charset="0"/>
                <a:cs typeface="Times New Roman" pitchFamily="18" charset="0"/>
              </a:rPr>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
            </a:r>
            <a:br>
              <a:rPr lang="ru-RU" sz="1000">
                <a:latin typeface="Times New Roman" pitchFamily="18" charset="0"/>
                <a:cs typeface="Times New Roman" pitchFamily="18" charset="0"/>
              </a:rPr>
            </a:br>
            <a:r>
              <a:rPr lang="ru-RU" sz="1000" b="1">
                <a:latin typeface="Times New Roman" pitchFamily="18" charset="0"/>
                <a:cs typeface="Times New Roman" pitchFamily="18" charset="0"/>
              </a:rPr>
              <a:t>В Казани прошла республиканская школа «Пространство возможностей»</a:t>
            </a:r>
            <a:endParaRPr lang="ru-RU" sz="1000">
              <a:latin typeface="Times New Roman" pitchFamily="18" charset="0"/>
              <a:cs typeface="Times New Roman" pitchFamily="18" charset="0"/>
            </a:endParaRPr>
          </a:p>
          <a:p>
            <a:r>
              <a:rPr lang="ru-RU" sz="1000">
                <a:latin typeface="Times New Roman" pitchFamily="18" charset="0"/>
                <a:cs typeface="Times New Roman" pitchFamily="18" charset="0"/>
              </a:rPr>
              <a:t>Более 100 участников из 20 городов и районов Республики Татарстан встретились на очной школе открытого республиканского проекта «Пространство возможностей», который проходит с 1 по 4 апреля.</a:t>
            </a:r>
          </a:p>
          <a:p>
            <a:r>
              <a:rPr lang="ru-RU" sz="1000">
                <a:latin typeface="Times New Roman" pitchFamily="18" charset="0"/>
                <a:cs typeface="Times New Roman" pitchFamily="18" charset="0"/>
              </a:rPr>
              <a:t>Председатель Российского Союза Молодёжи РТ Элькин Искендеров отметил: «Нам важно, чтобы по итогам этой школы участники, вернувшись в район, начали реализовывать те задачи и цели, которые помогут развить свои малые города и поселения. Одним из инструментов является создание местных организаций и клубов РСМ, и они смогут жить только благодаря инициативам ребят, которые потом перерастут в проекты!».</a:t>
            </a:r>
          </a:p>
          <a:p>
            <a:r>
              <a:rPr lang="ru-RU" sz="1000">
                <a:latin typeface="Times New Roman" pitchFamily="18" charset="0"/>
                <a:cs typeface="Times New Roman" pitchFamily="18" charset="0"/>
              </a:rPr>
              <a:t>По итогам заявочной кампании на участие в проекте подало заявку 147 человек. Наш колледж на данном проекте представлял Панфилов Сергей, студент 1 курса группы ТТ-108. «Пространство возможностей» позволяет выявить и обучить кадровый резерв, сделать его эффективно работающей молодежной командой муниципалитета, а создание молодежных общественных объединений и некоммерческих организаций позволяет решать социальные проблемы муниципалитета и привлекать для этого дополнительные ресурсы. Конечная цель проекта – создание некоммерческих организаций в малых городах и поселениях с целью привлечения внебюджетных средств на развитие территорий городов численностью до 50 000 жителей.</a:t>
            </a:r>
          </a:p>
          <a:p>
            <a:r>
              <a:rPr lang="ru-RU" sz="1000">
                <a:latin typeface="Times New Roman" pitchFamily="18" charset="0"/>
                <a:cs typeface="Times New Roman" pitchFamily="18" charset="0"/>
              </a:rPr>
              <a:t>Данный проект впервые проводился  в Республике Татарстан и является региональным этапом федерального проекта «Пространство развития». Организаторами проекта является Татарстанская республиканская организация Общероссийской общественной организации «Российский Союз Молодежи» при поддержке Министерства по делам молодежи РТ и Федерального агентства по делам молодежи.</a:t>
            </a:r>
          </a:p>
        </p:txBody>
      </p:sp>
      <p:pic>
        <p:nvPicPr>
          <p:cNvPr id="13327" name="Picture 2" descr="D:\фото1.jpg"/>
          <p:cNvPicPr>
            <a:picLocks noChangeAspect="1" noChangeArrowheads="1"/>
          </p:cNvPicPr>
          <p:nvPr/>
        </p:nvPicPr>
        <p:blipFill>
          <a:blip r:embed="rId5"/>
          <a:srcRect/>
          <a:stretch>
            <a:fillRect/>
          </a:stretch>
        </p:blipFill>
        <p:spPr bwMode="auto">
          <a:xfrm>
            <a:off x="4322763" y="5803900"/>
            <a:ext cx="2320925" cy="1530350"/>
          </a:xfrm>
          <a:prstGeom prst="rect">
            <a:avLst/>
          </a:prstGeom>
          <a:noFill/>
          <a:ln w="9525">
            <a:noFill/>
            <a:miter lim="800000"/>
            <a:headEnd/>
            <a:tailEnd/>
          </a:ln>
        </p:spPr>
      </p:pic>
      <p:pic>
        <p:nvPicPr>
          <p:cNvPr id="13328" name="Picture 3" descr="D:\фото2.jpg"/>
          <p:cNvPicPr>
            <a:picLocks noChangeAspect="1" noChangeArrowheads="1"/>
          </p:cNvPicPr>
          <p:nvPr/>
        </p:nvPicPr>
        <p:blipFill>
          <a:blip r:embed="rId6"/>
          <a:srcRect/>
          <a:stretch>
            <a:fillRect/>
          </a:stretch>
        </p:blipFill>
        <p:spPr bwMode="auto">
          <a:xfrm>
            <a:off x="1960563" y="5153025"/>
            <a:ext cx="2301875" cy="1517650"/>
          </a:xfrm>
          <a:prstGeom prst="rect">
            <a:avLst/>
          </a:prstGeom>
          <a:noFill/>
          <a:ln w="9525">
            <a:noFill/>
            <a:miter lim="800000"/>
            <a:headEnd/>
            <a:tailEnd/>
          </a:ln>
        </p:spPr>
      </p:pic>
      <p:sp>
        <p:nvSpPr>
          <p:cNvPr id="13329" name="Прямоугольник 18"/>
          <p:cNvSpPr>
            <a:spLocks noChangeArrowheads="1"/>
          </p:cNvSpPr>
          <p:nvPr/>
        </p:nvSpPr>
        <p:spPr bwMode="auto">
          <a:xfrm>
            <a:off x="212725" y="10580688"/>
            <a:ext cx="4008438" cy="1631950"/>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Закрытие лыжного сезона</a:t>
            </a:r>
          </a:p>
          <a:p>
            <a:r>
              <a:rPr lang="ru-RU" sz="1000">
                <a:latin typeface="Times New Roman" pitchFamily="18" charset="0"/>
                <a:cs typeface="Times New Roman" pitchFamily="18" charset="0"/>
              </a:rPr>
              <a:t> </a:t>
            </a:r>
          </a:p>
          <a:p>
            <a:r>
              <a:rPr lang="ru-RU" sz="1000">
                <a:latin typeface="Times New Roman" pitchFamily="18" charset="0"/>
                <a:cs typeface="Times New Roman" pitchFamily="18" charset="0"/>
              </a:rPr>
              <a:t>Зимний спортивный сезон подошел  к своему логическому завершению. 3 апреля на Лыжной базе прошло закрытие лыжного сезона. По итогам  зимнего спортивного  сезона  мы можем уверенно заявить: с каждым годом количество студентов нашего колледжа, предпочитающих проводить зиму по-спортивному, активно, неизменно растет. Студенты с большим удовольствием катаются на лыжах и занимают призовые места. Пожелаем удачи нашим студентам, ждем от них зрелищных игр и ярких побед!</a:t>
            </a:r>
          </a:p>
        </p:txBody>
      </p:sp>
      <p:pic>
        <p:nvPicPr>
          <p:cNvPr id="13330" name="Picture 4" descr="D:\фото3.jpg"/>
          <p:cNvPicPr>
            <a:picLocks noChangeAspect="1" noChangeArrowheads="1"/>
          </p:cNvPicPr>
          <p:nvPr/>
        </p:nvPicPr>
        <p:blipFill>
          <a:blip r:embed="rId7"/>
          <a:srcRect/>
          <a:stretch>
            <a:fillRect/>
          </a:stretch>
        </p:blipFill>
        <p:spPr bwMode="auto">
          <a:xfrm>
            <a:off x="4221163" y="10580688"/>
            <a:ext cx="2351087" cy="15494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3"/>
          <p:cNvSpPr>
            <a:spLocks noChangeArrowheads="1"/>
          </p:cNvSpPr>
          <p:nvPr/>
        </p:nvSpPr>
        <p:spPr bwMode="auto">
          <a:xfrm>
            <a:off x="333375" y="334963"/>
            <a:ext cx="3240088" cy="2554287"/>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Wоrkshop  «Эффективный диалог»</a:t>
            </a:r>
          </a:p>
          <a:p>
            <a:r>
              <a:rPr lang="ru-RU" sz="1000">
                <a:latin typeface="Times New Roman" pitchFamily="18" charset="0"/>
                <a:cs typeface="Times New Roman" pitchFamily="18" charset="0"/>
              </a:rPr>
              <a:t> </a:t>
            </a:r>
          </a:p>
          <a:p>
            <a:r>
              <a:rPr lang="ru-RU" sz="1000">
                <a:latin typeface="Times New Roman" pitchFamily="18" charset="0"/>
                <a:cs typeface="Times New Roman" pitchFamily="18" charset="0"/>
              </a:rPr>
              <a:t>3 апреля студентки нашего колледжа Мубаракшина Алина и Никифорова Мария  приняли участие в образовательном воркшопе «Эффективный диалог». Такая форма работы способствует формированию навыков общения с малознакомыми или вообще незнакомыми людьми, причем совершенно разных возрастов. А это значит, что  студент попадает в реальную жизненную ситуацию, а не сугубо комфортную, специально созданную (хорошо знакомые друзья, привычная обстановка и т.д.). Образовательный воркшоп в котором принятии участие наши Студенки  позволил за короткое время аккумулировать практические знания многих участников.</a:t>
            </a:r>
          </a:p>
        </p:txBody>
      </p:sp>
      <p:pic>
        <p:nvPicPr>
          <p:cNvPr id="14338" name="Picture 2" descr="D:\фото4.jpg"/>
          <p:cNvPicPr>
            <a:picLocks noChangeAspect="1" noChangeArrowheads="1"/>
          </p:cNvPicPr>
          <p:nvPr/>
        </p:nvPicPr>
        <p:blipFill>
          <a:blip r:embed="rId2"/>
          <a:srcRect/>
          <a:stretch>
            <a:fillRect/>
          </a:stretch>
        </p:blipFill>
        <p:spPr bwMode="auto">
          <a:xfrm>
            <a:off x="3573463" y="334963"/>
            <a:ext cx="2949575" cy="1943100"/>
          </a:xfrm>
          <a:prstGeom prst="rect">
            <a:avLst/>
          </a:prstGeom>
          <a:noFill/>
          <a:ln w="9525">
            <a:noFill/>
            <a:miter lim="800000"/>
            <a:headEnd/>
            <a:tailEnd/>
          </a:ln>
        </p:spPr>
      </p:pic>
      <p:sp>
        <p:nvSpPr>
          <p:cNvPr id="14339" name="Прямоугольник 4"/>
          <p:cNvSpPr>
            <a:spLocks noChangeArrowheads="1"/>
          </p:cNvSpPr>
          <p:nvPr/>
        </p:nvSpPr>
        <p:spPr bwMode="auto">
          <a:xfrm>
            <a:off x="3573463" y="2644775"/>
            <a:ext cx="2982912" cy="1476375"/>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Флешмоб «Утренняя подзарядка»</a:t>
            </a:r>
            <a:endParaRPr lang="en-US" sz="1000" b="1" i="1">
              <a:latin typeface="Times New Roman" pitchFamily="18" charset="0"/>
              <a:cs typeface="Times New Roman" pitchFamily="18" charset="0"/>
            </a:endParaRPr>
          </a:p>
          <a:p>
            <a:endParaRPr lang="ru-RU" sz="1000" b="1" i="1">
              <a:latin typeface="Times New Roman" pitchFamily="18" charset="0"/>
              <a:cs typeface="Times New Roman" pitchFamily="18" charset="0"/>
            </a:endParaRPr>
          </a:p>
          <a:p>
            <a:r>
              <a:rPr lang="ru-RU" sz="1000">
                <a:latin typeface="Times New Roman" pitchFamily="18" charset="0"/>
                <a:cs typeface="Times New Roman" pitchFamily="18" charset="0"/>
              </a:rPr>
              <a:t>7 апреля в 9.00. в рамках тематического года Общероссийского Профсоюза образования «Спорт. Здоровье. Долголетие»  в Бугульминском аграрном колледже прошла «Всероссийская эстафета здоровья», приуроченная к  Всемирному Дню здоровья. В зарядке приняли участие 250 студентов, педагоги  и даже родители.</a:t>
            </a:r>
          </a:p>
        </p:txBody>
      </p:sp>
      <p:pic>
        <p:nvPicPr>
          <p:cNvPr id="14340" name="Picture 3" descr="D:\фото5.jpg"/>
          <p:cNvPicPr>
            <a:picLocks noChangeAspect="1" noChangeArrowheads="1"/>
          </p:cNvPicPr>
          <p:nvPr/>
        </p:nvPicPr>
        <p:blipFill>
          <a:blip r:embed="rId3"/>
          <a:srcRect/>
          <a:stretch>
            <a:fillRect/>
          </a:stretch>
        </p:blipFill>
        <p:spPr bwMode="auto">
          <a:xfrm>
            <a:off x="3671888" y="4121150"/>
            <a:ext cx="2884487" cy="1901825"/>
          </a:xfrm>
          <a:prstGeom prst="rect">
            <a:avLst/>
          </a:prstGeom>
          <a:noFill/>
          <a:ln w="9525">
            <a:noFill/>
            <a:miter lim="800000"/>
            <a:headEnd/>
            <a:tailEnd/>
          </a:ln>
        </p:spPr>
      </p:pic>
      <p:sp>
        <p:nvSpPr>
          <p:cNvPr id="14341" name="Прямоугольник 5"/>
          <p:cNvSpPr>
            <a:spLocks noChangeArrowheads="1"/>
          </p:cNvSpPr>
          <p:nvPr/>
        </p:nvSpPr>
        <p:spPr bwMode="auto">
          <a:xfrm>
            <a:off x="333375" y="3070225"/>
            <a:ext cx="3240088" cy="4402138"/>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Весенний фестиваль здоровья «Площадка ГТО»</a:t>
            </a:r>
            <a:endParaRPr lang="en-US" sz="1000">
              <a:latin typeface="Times New Roman" pitchFamily="18" charset="0"/>
              <a:cs typeface="Times New Roman" pitchFamily="18" charset="0"/>
            </a:endParaRPr>
          </a:p>
          <a:p>
            <a:r>
              <a:rPr lang="ru-RU" sz="1000">
                <a:latin typeface="Times New Roman" pitchFamily="18" charset="0"/>
                <a:cs typeface="Times New Roman" pitchFamily="18" charset="0"/>
              </a:rPr>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7 апреля 2021 года на базе МБУ «Спортивная школа «Факел» состоялся Весенний фестиваль здоровья «Площадка ГТО», приуроченный к 90-летию создания Всесоюзного комплекса ГТО, в рамках Всемирного дня здоровья. Студенты нашего колледжа стали активными участниками данного мероприятия. Организаторами Фестиваля выступили сектор по делам молодежи, центр тестирования ВФСК «ГТО» совместно с добровольцами Бугульмы.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На торжественном открытии Фестиваля с приветственным словом к участникам обратился заместитель директора по спортивно-массовой работе МБУ «Спортивная школа «Факел» Ильдар Тахиятуллин. Он пожелал студентам удачного прохождения тестирования и воли к победе.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Главный судья Гузель Суняева озвучила программу Фестиваля и судейская бригада начала тестирование.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Участникам было предложено пройти испытания: наклон вперед из положения, стоя на гимнастической скамейке; подтягивание из виса на высокой перекладине; сгибание и разгибание рук, в упоре лежа на полу; поднимание туловища из положения лежа на спине и плавание на 50 метров.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По результатам сдачи нормативов участники Фестиваля получат знаки отличия: золотой, серебряный и бронзовый. </a:t>
            </a:r>
          </a:p>
        </p:txBody>
      </p:sp>
      <p:pic>
        <p:nvPicPr>
          <p:cNvPr id="14342" name="Picture 4" descr="D:\фото6.jpg"/>
          <p:cNvPicPr>
            <a:picLocks noChangeAspect="1" noChangeArrowheads="1"/>
          </p:cNvPicPr>
          <p:nvPr/>
        </p:nvPicPr>
        <p:blipFill>
          <a:blip r:embed="rId4"/>
          <a:srcRect/>
          <a:stretch>
            <a:fillRect/>
          </a:stretch>
        </p:blipFill>
        <p:spPr bwMode="auto">
          <a:xfrm>
            <a:off x="333375" y="7496175"/>
            <a:ext cx="3095625" cy="2041525"/>
          </a:xfrm>
          <a:prstGeom prst="rect">
            <a:avLst/>
          </a:prstGeom>
          <a:noFill/>
          <a:ln w="9525">
            <a:noFill/>
            <a:miter lim="800000"/>
            <a:headEnd/>
            <a:tailEnd/>
          </a:ln>
        </p:spPr>
      </p:pic>
      <p:sp>
        <p:nvSpPr>
          <p:cNvPr id="14343" name="Прямоугольник 6"/>
          <p:cNvSpPr>
            <a:spLocks noChangeArrowheads="1"/>
          </p:cNvSpPr>
          <p:nvPr/>
        </p:nvSpPr>
        <p:spPr bwMode="auto">
          <a:xfrm>
            <a:off x="3429000" y="6167438"/>
            <a:ext cx="3094038" cy="2400300"/>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Work-тур «Работа молодым»</a:t>
            </a:r>
          </a:p>
          <a:p>
            <a:r>
              <a:rPr lang="ru-RU" sz="1000">
                <a:latin typeface="Times New Roman" pitchFamily="18" charset="0"/>
                <a:cs typeface="Times New Roman" pitchFamily="18" charset="0"/>
              </a:rPr>
              <a:t> </a:t>
            </a:r>
          </a:p>
          <a:p>
            <a:r>
              <a:rPr lang="ru-RU" sz="1000">
                <a:latin typeface="Times New Roman" pitchFamily="18" charset="0"/>
                <a:cs typeface="Times New Roman" pitchFamily="18" charset="0"/>
              </a:rPr>
              <a:t>8 апреля студенты колледжа приняли участие в work-туре «Работа молодым». Спикеры рассказали об одноименном портале, помогающем трудоустроится, о студенческих отрядах, а также провели площадки дискуссий с работодателями. На встрече  присутствовали  работодатели, с которыми  можно  было пообщаться в режиме диалога. На стратегической сессии эксперты провели SWOT-анализ системы трудоустройства и практики на предприятиях. На встрече нашим студентам помогли  выяснить свои сильные и слабые стороны, рассказали о проблемах временного трудоустройства. </a:t>
            </a:r>
          </a:p>
        </p:txBody>
      </p:sp>
      <p:pic>
        <p:nvPicPr>
          <p:cNvPr id="14344" name="Picture 5" descr="D:\фото7.jpg"/>
          <p:cNvPicPr>
            <a:picLocks noChangeAspect="1" noChangeArrowheads="1"/>
          </p:cNvPicPr>
          <p:nvPr/>
        </p:nvPicPr>
        <p:blipFill>
          <a:blip r:embed="rId5"/>
          <a:srcRect/>
          <a:stretch>
            <a:fillRect/>
          </a:stretch>
        </p:blipFill>
        <p:spPr bwMode="auto">
          <a:xfrm>
            <a:off x="3860800" y="8516938"/>
            <a:ext cx="2706688" cy="1782762"/>
          </a:xfrm>
          <a:prstGeom prst="rect">
            <a:avLst/>
          </a:prstGeom>
          <a:noFill/>
          <a:ln w="9525">
            <a:noFill/>
            <a:miter lim="800000"/>
            <a:headEnd/>
            <a:tailEnd/>
          </a:ln>
        </p:spPr>
      </p:pic>
      <p:sp>
        <p:nvSpPr>
          <p:cNvPr id="14345" name="Прямоугольник 7"/>
          <p:cNvSpPr>
            <a:spLocks noChangeArrowheads="1"/>
          </p:cNvSpPr>
          <p:nvPr/>
        </p:nvSpPr>
        <p:spPr bwMode="auto">
          <a:xfrm>
            <a:off x="115888" y="9578975"/>
            <a:ext cx="3744912" cy="2522538"/>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День ОФП</a:t>
            </a:r>
          </a:p>
          <a:p>
            <a:r>
              <a:rPr lang="ru-RU" sz="1000">
                <a:latin typeface="Times New Roman" pitchFamily="18" charset="0"/>
                <a:cs typeface="Times New Roman" pitchFamily="18" charset="0"/>
              </a:rPr>
              <a:t>13 апреля в колледже прошел день общей физической  подготовки. Данное мероприятие способствовало улучшению физического развития, повышению физической работоспособности и функциональных возможностей, основных жизнеобеспечивающих систем организма: дыхания, кровообращения, энергообмена. 55 студентов 1 курса впервые выполняли тесты ВФСК ГТО. В программу мероприятия входили следующие тесты: челночный бег 3х10 м, наклон вперёд стоя на гимнастической скамье, сгибание и разгибание рук в упоре лёжа, подтягивание на высокой и низкой перекладине, прыжок в длину с места, поднимание туловища из положения лёжа. Студенты колледжа продемонстрировали высокий уровень физической подготовки. Большинство из них</a:t>
            </a:r>
            <a:endParaRPr lang="en-US" sz="1000">
              <a:latin typeface="Times New Roman" pitchFamily="18" charset="0"/>
              <a:cs typeface="Times New Roman" pitchFamily="18" charset="0"/>
            </a:endParaRPr>
          </a:p>
          <a:p>
            <a:r>
              <a:rPr lang="ru-RU" sz="1000">
                <a:latin typeface="Times New Roman" pitchFamily="18" charset="0"/>
                <a:cs typeface="Times New Roman" pitchFamily="18" charset="0"/>
              </a:rPr>
              <a:t>успешно выполнили нормативы</a:t>
            </a:r>
            <a:r>
              <a:rPr lang="ru-RU">
                <a:latin typeface="Calibri" pitchFamily="34" charset="0"/>
              </a:rPr>
              <a:t>.</a:t>
            </a:r>
          </a:p>
        </p:txBody>
      </p:sp>
      <p:pic>
        <p:nvPicPr>
          <p:cNvPr id="14346" name="Picture 6" descr="D:\фото8.jpg"/>
          <p:cNvPicPr>
            <a:picLocks noChangeAspect="1" noChangeArrowheads="1"/>
          </p:cNvPicPr>
          <p:nvPr/>
        </p:nvPicPr>
        <p:blipFill>
          <a:blip r:embed="rId6"/>
          <a:srcRect/>
          <a:stretch>
            <a:fillRect/>
          </a:stretch>
        </p:blipFill>
        <p:spPr bwMode="auto">
          <a:xfrm>
            <a:off x="3816350" y="10344150"/>
            <a:ext cx="2655888" cy="17494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3"/>
          <p:cNvSpPr>
            <a:spLocks noChangeArrowheads="1"/>
          </p:cNvSpPr>
          <p:nvPr/>
        </p:nvSpPr>
        <p:spPr bwMode="auto">
          <a:xfrm>
            <a:off x="115888" y="190500"/>
            <a:ext cx="6553200" cy="2708275"/>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Тотальный  диктант 2021</a:t>
            </a:r>
          </a:p>
          <a:p>
            <a:pPr algn="ctr"/>
            <a:r>
              <a:rPr lang="ru-RU" sz="1000" b="1" i="1">
                <a:latin typeface="Times New Roman" pitchFamily="18" charset="0"/>
                <a:cs typeface="Times New Roman" pitchFamily="18" charset="0"/>
              </a:rPr>
              <a:t>Грамматика слезам не верит</a:t>
            </a:r>
          </a:p>
          <a:p>
            <a:r>
              <a:rPr lang="ru-RU" sz="1000">
                <a:latin typeface="Times New Roman" pitchFamily="18" charset="0"/>
                <a:cs typeface="Times New Roman" pitchFamily="18" charset="0"/>
              </a:rPr>
              <a:t> </a:t>
            </a:r>
          </a:p>
          <a:p>
            <a:r>
              <a:rPr lang="ru-RU" sz="1000">
                <a:latin typeface="Times New Roman" pitchFamily="18" charset="0"/>
                <a:cs typeface="Times New Roman" pitchFamily="18" charset="0"/>
              </a:rPr>
              <a:t>10 апреля 2021 года состоялся традиционный международный Тотальный диктант! Эта просветительская акция проходит ежегодно, начиная с 2004 года. Целью этого общественного проекта является объединение всех, кто любит русский язык, кто хочет на нем грамотно говорить и писать. Тотальный диктант призван показать важность грамотности, он сложнее, чем школьные диктанты, так как тексты выбираются таким образом, что содержат несколько вариантов расстановки знаков препинания. Попадаются такие предложения, где вариантов расстановки может достигнуть до полусотни. Изобилие вариантов расстановки знаков препинания — это не случайность, а особенность настоящего русского языка, который не ограничен рамками школьной грамматики.</a:t>
            </a:r>
          </a:p>
          <a:p>
            <a:r>
              <a:rPr lang="ru-RU" sz="1000">
                <a:latin typeface="Times New Roman" pitchFamily="18" charset="0"/>
                <a:cs typeface="Times New Roman" pitchFamily="18" charset="0"/>
              </a:rPr>
              <a:t>Тотальный диктант 2021 в этом году  проходил в трех режимах: очно на площадках города, формат #пишемдома и онлайн. Для участия было достаточно просто зарегистрироваться на сайте акции totaldict.ru. Одной из очных площадок в городе стал Бугульминский аграрный колледж. Более 80 студентов и неравнодушных жителей города приняли участие в тотальном диктанте на площадке колледжа.</a:t>
            </a:r>
          </a:p>
          <a:p>
            <a:r>
              <a:rPr lang="ru-RU" sz="1000">
                <a:latin typeface="Times New Roman" pitchFamily="18" charset="0"/>
                <a:cs typeface="Times New Roman" pitchFamily="18" charset="0"/>
              </a:rPr>
              <a:t>  Организаторы поделились информацией, что в 2021 году количество офлайн-формат площадок достигло примерно 3 тысяч в 60 странах мира (в 2020 году было менее 1 тысячи). В России диктант написали  в 708 населённых пунктах. За рубежом к проекту присоединятся 200 городов и 59 стран.</a:t>
            </a:r>
          </a:p>
        </p:txBody>
      </p:sp>
      <p:pic>
        <p:nvPicPr>
          <p:cNvPr id="15362" name="Picture 2" descr="D:\фото9.jpg"/>
          <p:cNvPicPr>
            <a:picLocks noChangeAspect="1" noChangeArrowheads="1"/>
          </p:cNvPicPr>
          <p:nvPr/>
        </p:nvPicPr>
        <p:blipFill>
          <a:blip r:embed="rId2"/>
          <a:srcRect/>
          <a:stretch>
            <a:fillRect/>
          </a:stretch>
        </p:blipFill>
        <p:spPr bwMode="auto">
          <a:xfrm>
            <a:off x="3676650" y="2898775"/>
            <a:ext cx="2992438" cy="1971675"/>
          </a:xfrm>
          <a:prstGeom prst="rect">
            <a:avLst/>
          </a:prstGeom>
          <a:noFill/>
          <a:ln w="9525">
            <a:noFill/>
            <a:miter lim="800000"/>
            <a:headEnd/>
            <a:tailEnd/>
          </a:ln>
        </p:spPr>
      </p:pic>
      <p:sp>
        <p:nvSpPr>
          <p:cNvPr id="15363" name="Прямоугольник 4"/>
          <p:cNvSpPr>
            <a:spLocks noChangeArrowheads="1"/>
          </p:cNvSpPr>
          <p:nvPr/>
        </p:nvSpPr>
        <p:spPr bwMode="auto">
          <a:xfrm>
            <a:off x="115888" y="2901950"/>
            <a:ext cx="3429000" cy="5416550"/>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Мы выбираем чистый город!</a:t>
            </a:r>
            <a:endParaRPr lang="en-US" sz="1000" b="1" i="1">
              <a:latin typeface="Times New Roman" pitchFamily="18" charset="0"/>
              <a:cs typeface="Times New Roman" pitchFamily="18" charset="0"/>
            </a:endParaRPr>
          </a:p>
          <a:p>
            <a:pPr algn="ctr"/>
            <a:endParaRPr lang="ru-RU" sz="1000" b="1" i="1">
              <a:latin typeface="Times New Roman" pitchFamily="18" charset="0"/>
              <a:cs typeface="Times New Roman" pitchFamily="18" charset="0"/>
            </a:endParaRPr>
          </a:p>
          <a:p>
            <a:r>
              <a:rPr lang="ru-RU" sz="1000">
                <a:latin typeface="Times New Roman" pitchFamily="18" charset="0"/>
                <a:cs typeface="Times New Roman" pitchFamily="18" charset="0"/>
              </a:rPr>
              <a:t>В Татарстане запустили конкурс «Эковесна2021». Организатором этого проекта является республиканское Министерство экологии и природных ресурсов.</a:t>
            </a:r>
          </a:p>
          <a:p>
            <a:r>
              <a:rPr lang="ru-RU" sz="1000">
                <a:latin typeface="Times New Roman" pitchFamily="18" charset="0"/>
                <a:cs typeface="Times New Roman" pitchFamily="18" charset="0"/>
              </a:rPr>
              <a:t>Весна — это особое время, когда мы наводим порядок на улицах города. Уборка  своего города  – это гражданская позиция каждого человека, сознательного гражданина, который готов свое личное время, энергию жертвовать на то, чтобы сделать лучше свой город, деревню, село, свою страну, помочь благоустроить те места, которые действительно нуждаются в том, чтобы за ними ухаживали. Одним из таких мест в нашем городе является родник по улице Павлика Морозова.</a:t>
            </a:r>
          </a:p>
          <a:p>
            <a:r>
              <a:rPr lang="ru-RU" sz="1000">
                <a:latin typeface="Times New Roman" pitchFamily="18" charset="0"/>
                <a:cs typeface="Times New Roman" pitchFamily="18" charset="0"/>
              </a:rPr>
              <a:t>Студенты Бугульминского аграрного колледжа одними из первых приняли участие в конкурсе «Эковесна2021». Дружно разобрав рабочий инвентарь: мётлы и грабли, провели работу по очистке родника: убрали опавшую листву, собрали мусор, который накопился за зиму. Работа на свежем воздухе доставила всем массу радости и удовольствия. Субботник прошёл весело и плодотворно.</a:t>
            </a:r>
          </a:p>
          <a:p>
            <a:r>
              <a:rPr lang="ru-RU" sz="1000">
                <a:latin typeface="Times New Roman" pitchFamily="18" charset="0"/>
                <a:cs typeface="Times New Roman" pitchFamily="18" charset="0"/>
              </a:rPr>
              <a:t>Субботник не только делает наш город чище, но и объединяет людей. Люди понимают, что чистый город – это заслуга каждого  жителя города. Студенты Бугульминского аграрного колледжа призывают всех жителей города приять эстафету «Эковесна2021» и   начать весну с полезных привычек. Возможные акции: флэшмобы, благоустройство и санитарная очистка территорий, проведение иных мероприятий, направленных на бережное отношение к окружающей среде города Бугульма.</a:t>
            </a:r>
          </a:p>
          <a:p>
            <a:r>
              <a:rPr lang="ru-RU">
                <a:latin typeface="Calibri" pitchFamily="34" charset="0"/>
              </a:rPr>
              <a:t/>
            </a:r>
            <a:br>
              <a:rPr lang="ru-RU">
                <a:latin typeface="Calibri" pitchFamily="34" charset="0"/>
              </a:rPr>
            </a:br>
            <a:endParaRPr lang="ru-RU">
              <a:latin typeface="Calibri" pitchFamily="34" charset="0"/>
            </a:endParaRPr>
          </a:p>
        </p:txBody>
      </p:sp>
      <p:pic>
        <p:nvPicPr>
          <p:cNvPr id="15364" name="Picture 3" descr="D:\фото10.jpg"/>
          <p:cNvPicPr>
            <a:picLocks noChangeAspect="1" noChangeArrowheads="1"/>
          </p:cNvPicPr>
          <p:nvPr/>
        </p:nvPicPr>
        <p:blipFill>
          <a:blip r:embed="rId3"/>
          <a:srcRect/>
          <a:stretch>
            <a:fillRect/>
          </a:stretch>
        </p:blipFill>
        <p:spPr bwMode="auto">
          <a:xfrm>
            <a:off x="115888" y="7751763"/>
            <a:ext cx="3429000" cy="2259012"/>
          </a:xfrm>
          <a:prstGeom prst="rect">
            <a:avLst/>
          </a:prstGeom>
          <a:noFill/>
          <a:ln w="9525">
            <a:noFill/>
            <a:miter lim="800000"/>
            <a:headEnd/>
            <a:tailEnd/>
          </a:ln>
        </p:spPr>
      </p:pic>
      <p:sp>
        <p:nvSpPr>
          <p:cNvPr id="15365" name="Прямоугольник 5"/>
          <p:cNvSpPr>
            <a:spLocks noChangeArrowheads="1"/>
          </p:cNvSpPr>
          <p:nvPr/>
        </p:nvSpPr>
        <p:spPr bwMode="auto">
          <a:xfrm>
            <a:off x="3676650" y="5086350"/>
            <a:ext cx="2992438" cy="3324225"/>
          </a:xfrm>
          <a:prstGeom prst="rect">
            <a:avLst/>
          </a:prstGeom>
          <a:noFill/>
          <a:ln w="9525">
            <a:noFill/>
            <a:miter lim="800000"/>
            <a:headEnd/>
            <a:tailEnd/>
          </a:ln>
        </p:spPr>
        <p:txBody>
          <a:bodyPr>
            <a:spAutoFit/>
          </a:bodyPr>
          <a:lstStyle/>
          <a:p>
            <a:pPr algn="ctr"/>
            <a:r>
              <a:rPr lang="ru-RU" sz="1000" b="1">
                <a:latin typeface="Times New Roman" pitchFamily="18" charset="0"/>
                <a:cs typeface="Times New Roman" pitchFamily="18" charset="0"/>
              </a:rPr>
              <a:t>«Формула профессионального успеха»</a:t>
            </a:r>
            <a:endParaRPr lang="en-US" sz="1000" b="1">
              <a:latin typeface="Times New Roman" pitchFamily="18" charset="0"/>
              <a:cs typeface="Times New Roman" pitchFamily="18" charset="0"/>
            </a:endParaRPr>
          </a:p>
          <a:p>
            <a:endParaRPr lang="ru-RU" sz="1000">
              <a:latin typeface="Times New Roman" pitchFamily="18" charset="0"/>
              <a:cs typeface="Times New Roman" pitchFamily="18" charset="0"/>
            </a:endParaRPr>
          </a:p>
          <a:p>
            <a:r>
              <a:rPr lang="ru-RU" sz="1000">
                <a:latin typeface="Times New Roman" pitchFamily="18" charset="0"/>
                <a:cs typeface="Times New Roman" pitchFamily="18" charset="0"/>
              </a:rPr>
              <a:t>14 апреля в городе Чистополь состоялся  Всероссийский  конкурс студенческих индивидуальных проектов  «Формула профессионального успеха». Данный конкурс  объединил студентов, которые хотят испытать себя в самых разных областях – от творчества до экологии.  Студенческие проекты отражают не только навыки и интересы студентов, но и являются инструментом коммуникации и обмена опытом. Данный  конкурс  помог определить сильные и слабые стороны проектов, наиболее перспективную траекторию для личностного и профессионального роста. Наш город на этом конкурсе представляли студенты Бугульминского аграрного колледжа Закирова Эльза и Панфилов Сергей. Ребята вернулись с победой, Панфилов Сергей – 1 место в номинации «Лучший социальный проект», Закирова Эльза  - 2 место в номинации «Лучший бизнес проект».</a:t>
            </a:r>
          </a:p>
        </p:txBody>
      </p:sp>
      <p:sp>
        <p:nvSpPr>
          <p:cNvPr id="15366" name="Прямоугольник 6"/>
          <p:cNvSpPr>
            <a:spLocks noChangeArrowheads="1"/>
          </p:cNvSpPr>
          <p:nvPr/>
        </p:nvSpPr>
        <p:spPr bwMode="auto">
          <a:xfrm>
            <a:off x="0" y="10128250"/>
            <a:ext cx="6858000" cy="1938338"/>
          </a:xfrm>
          <a:prstGeom prst="rect">
            <a:avLst/>
          </a:prstGeom>
          <a:noFill/>
          <a:ln w="9525">
            <a:noFill/>
            <a:miter lim="800000"/>
            <a:headEnd/>
            <a:tailEnd/>
          </a:ln>
        </p:spPr>
        <p:txBody>
          <a:bodyPr>
            <a:spAutoFit/>
          </a:bodyPr>
          <a:lstStyle/>
          <a:p>
            <a:pPr algn="ctr"/>
            <a:r>
              <a:rPr lang="ru-RU" sz="1000" b="1">
                <a:latin typeface="Times New Roman" pitchFamily="18" charset="0"/>
                <a:cs typeface="Times New Roman" pitchFamily="18" charset="0"/>
              </a:rPr>
              <a:t>Студенческий трудовой отряд вышел на посевную</a:t>
            </a:r>
            <a:endParaRPr lang="ru-RU" sz="1000">
              <a:latin typeface="Times New Roman" pitchFamily="18" charset="0"/>
              <a:cs typeface="Times New Roman" pitchFamily="18" charset="0"/>
            </a:endParaRPr>
          </a:p>
          <a:p>
            <a:r>
              <a:rPr lang="ru-RU" sz="1000">
                <a:latin typeface="Times New Roman" pitchFamily="18" charset="0"/>
                <a:cs typeface="Times New Roman" pitchFamily="18" charset="0"/>
              </a:rPr>
              <a:t> </a:t>
            </a:r>
          </a:p>
          <a:p>
            <a:r>
              <a:rPr lang="ru-RU" sz="1000">
                <a:latin typeface="Times New Roman" pitchFamily="18" charset="0"/>
                <a:cs typeface="Times New Roman" pitchFamily="18" charset="0"/>
              </a:rPr>
              <a:t>На базе Бугульминского аграрного колледжа в течении многих лет действует сельскохозяйственный студенческий трудовой отряд.  В рамках производственной практики на поле вышли мастера производственного обучения и 20 студентов 2 и 4 курсов, осваивающих направление «Мастер сельскохозяйственного производства». В работе задействовано десять единиц техники. Поскольку от правильной настройки оборудования зависят сроки и качество проведения посевной, еще до начала сезона студенты под руководством наставников занимались подготовкой тракторов, сеялок и автомобилей, - прокомментировал директор колледжа Гатин Ф.Ю.</a:t>
            </a:r>
          </a:p>
          <a:p>
            <a:r>
              <a:rPr lang="ru-RU" sz="1000">
                <a:latin typeface="Times New Roman" pitchFamily="18" charset="0"/>
                <a:cs typeface="Times New Roman" pitchFamily="18" charset="0"/>
              </a:rPr>
              <a:t> В первые дни посевной кампании проводились пуско-наладочные работы, регулирование сеялок на норму и глубину посева. В связи со сложной эпидемиологической обстановкой работы проводятся с учетом рекомендаций Роспотребнадзора.К концу посевной планируется засеять более 300 гектаров земли. Все в одинаковых условиях: механизаторы со стажем  и студенты. В пять  утра — планерка и в поле. Работы хватит всем.</a:t>
            </a:r>
          </a:p>
        </p:txBody>
      </p:sp>
      <p:pic>
        <p:nvPicPr>
          <p:cNvPr id="15367" name="Picture 4" descr="D:\фото12.jpg"/>
          <p:cNvPicPr>
            <a:picLocks noChangeAspect="1" noChangeArrowheads="1"/>
          </p:cNvPicPr>
          <p:nvPr/>
        </p:nvPicPr>
        <p:blipFill>
          <a:blip r:embed="rId4"/>
          <a:srcRect/>
          <a:stretch>
            <a:fillRect/>
          </a:stretch>
        </p:blipFill>
        <p:spPr bwMode="auto">
          <a:xfrm>
            <a:off x="3913188" y="8410575"/>
            <a:ext cx="2520950" cy="16621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Прямоугольник 3"/>
          <p:cNvSpPr>
            <a:spLocks noChangeArrowheads="1"/>
          </p:cNvSpPr>
          <p:nvPr/>
        </p:nvSpPr>
        <p:spPr bwMode="auto">
          <a:xfrm>
            <a:off x="188913" y="190500"/>
            <a:ext cx="3429000" cy="5478463"/>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«Нельзя забыть»</a:t>
            </a:r>
            <a:br>
              <a:rPr lang="ru-RU" sz="1000" b="1" i="1">
                <a:latin typeface="Times New Roman" pitchFamily="18" charset="0"/>
                <a:cs typeface="Times New Roman" pitchFamily="18" charset="0"/>
              </a:rPr>
            </a:br>
            <a:r>
              <a:rPr lang="ru-RU" sz="1000" b="1" i="1">
                <a:latin typeface="Times New Roman" pitchFamily="18" charset="0"/>
                <a:cs typeface="Times New Roman" pitchFamily="18" charset="0"/>
              </a:rPr>
              <a:t/>
            </a:r>
            <a:br>
              <a:rPr lang="ru-RU" sz="1000" b="1" i="1">
                <a:latin typeface="Times New Roman" pitchFamily="18" charset="0"/>
                <a:cs typeface="Times New Roman" pitchFamily="18" charset="0"/>
              </a:rPr>
            </a:br>
            <a:r>
              <a:rPr lang="ru-RU" sz="1000" b="1" i="1">
                <a:latin typeface="Times New Roman" pitchFamily="18" charset="0"/>
                <a:cs typeface="Times New Roman" pitchFamily="18" charset="0"/>
              </a:rPr>
              <a:t>День единых действий в память о геноциде советского народа нацистами и их пособниками в годы Великой Отечественной войны</a:t>
            </a:r>
          </a:p>
          <a:p>
            <a:r>
              <a:rPr lang="ru-RU" sz="1000">
                <a:latin typeface="Times New Roman" pitchFamily="18" charset="0"/>
                <a:cs typeface="Times New Roman" pitchFamily="18" charset="0"/>
              </a:rPr>
              <a:t> </a:t>
            </a:r>
          </a:p>
          <a:p>
            <a:r>
              <a:rPr lang="ru-RU" sz="1000">
                <a:latin typeface="Times New Roman" pitchFamily="18" charset="0"/>
                <a:cs typeface="Times New Roman" pitchFamily="18" charset="0"/>
              </a:rPr>
              <a:t>19 апреля 2021 года  школьники  и студенты города приняли участие Всероссийской акции – День единых действий, в память о геноциде советского народа нацистами и их пособниками в годы Великой Отечественной войны. 19 апреля – особая дата в сохранении исторической правды о преступлениях нацистов. В этот день в 1943 году был издан Указ Президиума Верховного Совета СССР № 39 «О мерах наказания для немецко-фашистских злодеев, виновных в убийствах и истязаниях советского гражданского населения и пленных красноармейцев, для шпионов, изменников Родины из числа советских граждан и для их пособников». Появление этого документа было первым фактом признания целенаправленной и масштабной политики нацистов и их пособников по уничтожению мирного населения на оккупированной территории и наказуемости таких преступлений. Этот Указ Президиума Верховного Совета СССР стал правовым основанием большой работы по установлению и расследованию преступлений нацистов против советского народа, которая велась с ноября 1942 г.</a:t>
            </a:r>
          </a:p>
          <a:p>
            <a:r>
              <a:rPr lang="ru-RU" sz="1000">
                <a:latin typeface="Times New Roman" pitchFamily="18" charset="0"/>
                <a:cs typeface="Times New Roman" pitchFamily="18" charset="0"/>
              </a:rPr>
              <a:t>Студенты Бугульминского аграрного колледжа в рамках акции  посмотрели фильм «Без срока давности» и написали письма в будущее «Нельзя забыть» в форме треугольного военного письма, в которых выразили личное отношение о преступлении нацистов в отношении мирного населения на оккупированных российский территориях.</a:t>
            </a:r>
          </a:p>
        </p:txBody>
      </p:sp>
      <p:pic>
        <p:nvPicPr>
          <p:cNvPr id="16386" name="Picture 2" descr="D:\фото13.jpg"/>
          <p:cNvPicPr>
            <a:picLocks noChangeAspect="1" noChangeArrowheads="1"/>
          </p:cNvPicPr>
          <p:nvPr/>
        </p:nvPicPr>
        <p:blipFill>
          <a:blip r:embed="rId2"/>
          <a:srcRect/>
          <a:stretch>
            <a:fillRect/>
          </a:stretch>
        </p:blipFill>
        <p:spPr bwMode="auto">
          <a:xfrm>
            <a:off x="377825" y="5519738"/>
            <a:ext cx="3051175" cy="2011362"/>
          </a:xfrm>
          <a:prstGeom prst="rect">
            <a:avLst/>
          </a:prstGeom>
          <a:noFill/>
          <a:ln w="9525">
            <a:noFill/>
            <a:miter lim="800000"/>
            <a:headEnd/>
            <a:tailEnd/>
          </a:ln>
        </p:spPr>
      </p:pic>
      <p:sp>
        <p:nvSpPr>
          <p:cNvPr id="16387" name="Прямоугольник 4"/>
          <p:cNvSpPr>
            <a:spLocks noChangeArrowheads="1"/>
          </p:cNvSpPr>
          <p:nvPr/>
        </p:nvSpPr>
        <p:spPr bwMode="auto">
          <a:xfrm>
            <a:off x="3429000" y="258763"/>
            <a:ext cx="3213100" cy="2862262"/>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«Голос молодых»</a:t>
            </a:r>
            <a:endParaRPr lang="en-US" sz="1000">
              <a:latin typeface="Times New Roman" pitchFamily="18" charset="0"/>
              <a:cs typeface="Times New Roman" pitchFamily="18" charset="0"/>
            </a:endParaRPr>
          </a:p>
          <a:p>
            <a:pPr algn="ctr"/>
            <a:endParaRPr lang="en-US" sz="1000">
              <a:latin typeface="Times New Roman" pitchFamily="18" charset="0"/>
              <a:cs typeface="Times New Roman" pitchFamily="18" charset="0"/>
            </a:endParaRPr>
          </a:p>
          <a:p>
            <a:r>
              <a:rPr lang="ru-RU" sz="1000">
                <a:latin typeface="Times New Roman" pitchFamily="18" charset="0"/>
                <a:cs typeface="Times New Roman" pitchFamily="18" charset="0"/>
              </a:rPr>
              <a:t>23 апреля студенческий совет колледжа принял участие в  форуме молодежи «Голос молодых» по социальному проектированию в рамках муниципального этапа Республиканского конкурса грантов среди автономных и бюджетных учреждений. Форум является одним ключевых этапов республиканского конкурса грантов для муниципальных бюджетных учреждений, реализующих молодежную политику. В рамках форума прошла проектная сессия, а также участники получили рекомендации по оформлению заявок на грантовый конкурс.</a:t>
            </a:r>
          </a:p>
          <a:p>
            <a:r>
              <a:rPr lang="ru-RU" sz="1000">
                <a:latin typeface="Times New Roman" pitchFamily="18" charset="0"/>
                <a:cs typeface="Times New Roman" pitchFamily="18" charset="0"/>
              </a:rPr>
              <a:t>Студенческий совет колледжа на суд  жюри вынес 2 социальных проекта «Цветы к обелиску» и «Добрые руки». Благодаря таким форумам у каждого молодого человека есть возможность озвучить свою инициативу.</a:t>
            </a:r>
          </a:p>
        </p:txBody>
      </p:sp>
      <p:pic>
        <p:nvPicPr>
          <p:cNvPr id="16388" name="Picture 3" descr="D:\фото14.jpg"/>
          <p:cNvPicPr>
            <a:picLocks noChangeAspect="1" noChangeArrowheads="1"/>
          </p:cNvPicPr>
          <p:nvPr/>
        </p:nvPicPr>
        <p:blipFill>
          <a:blip r:embed="rId3"/>
          <a:srcRect/>
          <a:stretch>
            <a:fillRect/>
          </a:stretch>
        </p:blipFill>
        <p:spPr bwMode="auto">
          <a:xfrm>
            <a:off x="3627438" y="3159125"/>
            <a:ext cx="2816225" cy="1855788"/>
          </a:xfrm>
          <a:prstGeom prst="rect">
            <a:avLst/>
          </a:prstGeom>
          <a:noFill/>
          <a:ln w="9525">
            <a:noFill/>
            <a:miter lim="800000"/>
            <a:headEnd/>
            <a:tailEnd/>
          </a:ln>
        </p:spPr>
      </p:pic>
      <p:sp>
        <p:nvSpPr>
          <p:cNvPr id="16389" name="Прямоугольник 5"/>
          <p:cNvSpPr>
            <a:spLocks noChangeArrowheads="1"/>
          </p:cNvSpPr>
          <p:nvPr/>
        </p:nvSpPr>
        <p:spPr bwMode="auto">
          <a:xfrm>
            <a:off x="3617913" y="5303838"/>
            <a:ext cx="3024187" cy="2092325"/>
          </a:xfrm>
          <a:prstGeom prst="rect">
            <a:avLst/>
          </a:prstGeom>
          <a:noFill/>
          <a:ln w="9525">
            <a:noFill/>
            <a:miter lim="800000"/>
            <a:headEnd/>
            <a:tailEnd/>
          </a:ln>
        </p:spPr>
        <p:txBody>
          <a:bodyPr>
            <a:spAutoFit/>
          </a:bodyPr>
          <a:lstStyle/>
          <a:p>
            <a:pPr algn="ctr"/>
            <a:r>
              <a:rPr lang="ru-RU" sz="1000" b="1" i="1">
                <a:latin typeface="Times New Roman" pitchFamily="18" charset="0"/>
                <a:cs typeface="Times New Roman" pitchFamily="18" charset="0"/>
              </a:rPr>
              <a:t>Республиканская олимпиада</a:t>
            </a:r>
            <a:endParaRPr lang="en-US" sz="1000">
              <a:latin typeface="Times New Roman" pitchFamily="18" charset="0"/>
              <a:cs typeface="Times New Roman" pitchFamily="18" charset="0"/>
            </a:endParaRPr>
          </a:p>
          <a:p>
            <a:endParaRPr lang="en-US" sz="1000">
              <a:latin typeface="Times New Roman" pitchFamily="18" charset="0"/>
              <a:cs typeface="Times New Roman" pitchFamily="18" charset="0"/>
            </a:endParaRPr>
          </a:p>
          <a:p>
            <a:r>
              <a:rPr lang="ru-RU" sz="1000">
                <a:latin typeface="Times New Roman" pitchFamily="18" charset="0"/>
                <a:cs typeface="Times New Roman" pitchFamily="18" charset="0"/>
              </a:rPr>
              <a:t>22 апреля  в г .Мамадыш, состоялась Республиканская олимпиада профессионального мастерства по специальности 19.02.10 "Технология продукции общественного питания".Заявку на участие в Олимпиаде подали 18 учебных заведений Татарстана.</a:t>
            </a:r>
          </a:p>
          <a:p>
            <a:r>
              <a:rPr lang="ru-RU" sz="1000">
                <a:latin typeface="Times New Roman" pitchFamily="18" charset="0"/>
                <a:cs typeface="Times New Roman" pitchFamily="18" charset="0"/>
              </a:rPr>
              <a:t>Из нашего колледжа приняла участие Клычева Наргиз, которая победила в номинации "Знание теории"</a:t>
            </a:r>
          </a:p>
          <a:p>
            <a:r>
              <a:rPr lang="ru-RU" sz="1000">
                <a:latin typeface="Times New Roman" pitchFamily="18" charset="0"/>
                <a:cs typeface="Times New Roman" pitchFamily="18" charset="0"/>
              </a:rPr>
              <a:t/>
            </a:r>
            <a:br>
              <a:rPr lang="ru-RU" sz="1000">
                <a:latin typeface="Times New Roman" pitchFamily="18" charset="0"/>
                <a:cs typeface="Times New Roman" pitchFamily="18" charset="0"/>
              </a:rPr>
            </a:br>
            <a:endParaRPr lang="ru-RU" sz="1000">
              <a:latin typeface="Times New Roman" pitchFamily="18" charset="0"/>
              <a:cs typeface="Times New Roman" pitchFamily="18" charset="0"/>
            </a:endParaRPr>
          </a:p>
        </p:txBody>
      </p:sp>
      <p:pic>
        <p:nvPicPr>
          <p:cNvPr id="16390" name="Picture 4" descr="D:\фото15.jpg"/>
          <p:cNvPicPr>
            <a:picLocks noChangeAspect="1" noChangeArrowheads="1"/>
          </p:cNvPicPr>
          <p:nvPr/>
        </p:nvPicPr>
        <p:blipFill>
          <a:blip r:embed="rId4"/>
          <a:srcRect/>
          <a:stretch>
            <a:fillRect/>
          </a:stretch>
        </p:blipFill>
        <p:spPr bwMode="auto">
          <a:xfrm>
            <a:off x="3724275" y="7073900"/>
            <a:ext cx="2622550" cy="1727200"/>
          </a:xfrm>
          <a:prstGeom prst="rect">
            <a:avLst/>
          </a:prstGeom>
          <a:noFill/>
          <a:ln w="9525">
            <a:noFill/>
            <a:miter lim="800000"/>
            <a:headEnd/>
            <a:tailEnd/>
          </a:ln>
        </p:spPr>
      </p:pic>
      <p:sp>
        <p:nvSpPr>
          <p:cNvPr id="16391" name="Прямоугольник 6"/>
          <p:cNvSpPr>
            <a:spLocks noChangeArrowheads="1"/>
          </p:cNvSpPr>
          <p:nvPr/>
        </p:nvSpPr>
        <p:spPr bwMode="auto">
          <a:xfrm>
            <a:off x="198438" y="7546975"/>
            <a:ext cx="6443662" cy="3478213"/>
          </a:xfrm>
          <a:prstGeom prst="rect">
            <a:avLst/>
          </a:prstGeom>
          <a:noFill/>
          <a:ln w="9525">
            <a:noFill/>
            <a:miter lim="800000"/>
            <a:headEnd/>
            <a:tailEnd/>
          </a:ln>
        </p:spPr>
        <p:txBody>
          <a:bodyPr>
            <a:spAutoFit/>
          </a:bodyPr>
          <a:lstStyle/>
          <a:p>
            <a:r>
              <a:rPr lang="ru-RU" sz="1000">
                <a:latin typeface="Times New Roman" pitchFamily="18" charset="0"/>
                <a:cs typeface="Times New Roman" pitchFamily="18" charset="0"/>
              </a:rPr>
              <a:t>Вакцины позволяют нам быть вместе</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
            </a:r>
            <a:br>
              <a:rPr lang="ru-RU" sz="1000">
                <a:latin typeface="Times New Roman" pitchFamily="18" charset="0"/>
                <a:cs typeface="Times New Roman" pitchFamily="18" charset="0"/>
              </a:rPr>
            </a:br>
            <a:r>
              <a:rPr lang="ru-RU" sz="1000">
                <a:latin typeface="Times New Roman" pitchFamily="18" charset="0"/>
                <a:cs typeface="Times New Roman" pitchFamily="18" charset="0"/>
              </a:rPr>
              <a:t>С 26 апреля по 2 мая 2021 года в Европейском регионе ВОЗ пройдет 16-я Европейская неделя иммунизации (ЕНИ). Приуроченные к ней мероприятия будут посвящены вкладу плановой вакцинации в защиту здоровья и благополучия людей на протяжении всей жизни. Особое внимание при этом будет уделяться вакцинации против COVID-19 как важному инструменту, который поможет нам положить конец ограничениям, обусловленным противоэпидемическими мерами.</a:t>
            </a:r>
          </a:p>
          <a:p>
            <a:r>
              <a:rPr lang="ru-RU" sz="1000">
                <a:latin typeface="Times New Roman" pitchFamily="18" charset="0"/>
                <a:cs typeface="Times New Roman" pitchFamily="18" charset="0"/>
              </a:rPr>
              <a:t>Страны в разных уголках Европейского региона ВОЗ посвятят свои мероприятия многочисленным преимуществам иммунизации и тому вкладу, который она вносит в обеспечение здоровья и благополучия людей за счет:</a:t>
            </a:r>
          </a:p>
          <a:p>
            <a:r>
              <a:rPr lang="ru-RU" sz="1000">
                <a:latin typeface="Times New Roman" pitchFamily="18" charset="0"/>
                <a:cs typeface="Times New Roman" pitchFamily="18" charset="0"/>
              </a:rPr>
              <a:t>профилактики болезней, которые могут привести к смерти ребенка или оказать необратимое воздействие на всю его последующую жизнь;</a:t>
            </a:r>
          </a:p>
          <a:p>
            <a:r>
              <a:rPr lang="ru-RU" sz="1000">
                <a:latin typeface="Times New Roman" pitchFamily="18" charset="0"/>
                <a:cs typeface="Times New Roman" pitchFamily="18" charset="0"/>
              </a:rPr>
              <a:t>поддержки здоровья семей и здорового старения;</a:t>
            </a:r>
          </a:p>
          <a:p>
            <a:r>
              <a:rPr lang="ru-RU" sz="1000">
                <a:latin typeface="Times New Roman" pitchFamily="18" charset="0"/>
                <a:cs typeface="Times New Roman" pitchFamily="18" charset="0"/>
              </a:rPr>
              <a:t>профилактики нескольких видов рака;</a:t>
            </a:r>
          </a:p>
          <a:p>
            <a:r>
              <a:rPr lang="ru-RU" sz="1000">
                <a:latin typeface="Times New Roman" pitchFamily="18" charset="0"/>
                <a:cs typeface="Times New Roman" pitchFamily="18" charset="0"/>
              </a:rPr>
              <a:t>уменьшения угрозы развития устойчивости к противомикробным препаратам.</a:t>
            </a:r>
          </a:p>
          <a:p>
            <a:r>
              <a:rPr lang="ru-RU" sz="1000">
                <a:latin typeface="Times New Roman" pitchFamily="18" charset="0"/>
                <a:cs typeface="Times New Roman" pitchFamily="18" charset="0"/>
              </a:rPr>
              <a:t> </a:t>
            </a:r>
          </a:p>
          <a:p>
            <a:r>
              <a:rPr lang="ru-RU" sz="1000" b="1">
                <a:latin typeface="Times New Roman" pitchFamily="18" charset="0"/>
                <a:cs typeface="Times New Roman" pitchFamily="18" charset="0"/>
              </a:rPr>
              <a:t>Основные тезисы Европейской недели иммунизации в 2021 году</a:t>
            </a:r>
            <a:endParaRPr lang="ru-RU" sz="1000">
              <a:latin typeface="Times New Roman" pitchFamily="18" charset="0"/>
              <a:cs typeface="Times New Roman" pitchFamily="18" charset="0"/>
            </a:endParaRPr>
          </a:p>
          <a:p>
            <a:r>
              <a:rPr lang="ru-RU" sz="1000">
                <a:latin typeface="Times New Roman" pitchFamily="18" charset="0"/>
                <a:cs typeface="Times New Roman" pitchFamily="18" charset="0"/>
              </a:rPr>
              <a:t> </a:t>
            </a:r>
          </a:p>
          <a:p>
            <a:r>
              <a:rPr lang="ru-RU" sz="1000" b="1">
                <a:latin typeface="Times New Roman" pitchFamily="18" charset="0"/>
                <a:cs typeface="Times New Roman" pitchFamily="18" charset="0"/>
              </a:rPr>
              <a:t>Вакцинация против COVID-19</a:t>
            </a:r>
            <a:endParaRPr lang="ru-RU" sz="1000">
              <a:latin typeface="Times New Roman" pitchFamily="18" charset="0"/>
              <a:cs typeface="Times New Roman" pitchFamily="18" charset="0"/>
            </a:endParaRPr>
          </a:p>
          <a:p>
            <a:r>
              <a:rPr lang="ru-RU" sz="1000">
                <a:latin typeface="Times New Roman" pitchFamily="18" charset="0"/>
                <a:cs typeface="Times New Roman" pitchFamily="18" charset="0"/>
              </a:rPr>
              <a:t>Вакцинация против COVID-19 – это важнейший инструмент, который поможет нам положить конец пандемии. Вместе с тем нужно помнить, что никто не может считать себя в безопасности до тех пор, пока в безопасности не окажется каждый.</a:t>
            </a:r>
          </a:p>
        </p:txBody>
      </p:sp>
      <p:sp>
        <p:nvSpPr>
          <p:cNvPr id="16392" name="TextBox 10"/>
          <p:cNvSpPr txBox="1">
            <a:spLocks noChangeArrowheads="1"/>
          </p:cNvSpPr>
          <p:nvPr/>
        </p:nvSpPr>
        <p:spPr bwMode="auto">
          <a:xfrm>
            <a:off x="163513" y="11518900"/>
            <a:ext cx="3427412" cy="554038"/>
          </a:xfrm>
          <a:prstGeom prst="rect">
            <a:avLst/>
          </a:prstGeom>
          <a:noFill/>
          <a:ln w="9525">
            <a:noFill/>
            <a:miter lim="800000"/>
            <a:headEnd/>
            <a:tailEnd/>
          </a:ln>
        </p:spPr>
        <p:txBody>
          <a:bodyPr>
            <a:spAutoFit/>
          </a:bodyPr>
          <a:lstStyle/>
          <a:p>
            <a:r>
              <a:rPr lang="ru-RU" sz="1000">
                <a:solidFill>
                  <a:srgbClr val="000000"/>
                </a:solidFill>
                <a:latin typeface="Times New Roman" pitchFamily="18" charset="0"/>
                <a:cs typeface="Times New Roman" pitchFamily="18" charset="0"/>
              </a:rPr>
              <a:t>Студенческая газета «Фордзон»</a:t>
            </a:r>
          </a:p>
          <a:p>
            <a:r>
              <a:rPr lang="ru-RU" sz="1000">
                <a:solidFill>
                  <a:srgbClr val="000000"/>
                </a:solidFill>
                <a:latin typeface="Times New Roman" pitchFamily="18" charset="0"/>
                <a:cs typeface="Times New Roman" pitchFamily="18" charset="0"/>
              </a:rPr>
              <a:t>Ответственный за выпуск-Фомичёва А.В</a:t>
            </a:r>
          </a:p>
          <a:p>
            <a:r>
              <a:rPr lang="ru-RU" sz="1000">
                <a:solidFill>
                  <a:srgbClr val="000000"/>
                </a:solidFill>
                <a:latin typeface="Times New Roman" pitchFamily="18" charset="0"/>
                <a:cs typeface="Times New Roman" pitchFamily="18" charset="0"/>
              </a:rPr>
              <a:t> Салахов А</a:t>
            </a:r>
            <a:r>
              <a:rPr lang="en-US" sz="1000">
                <a:solidFill>
                  <a:srgbClr val="000000"/>
                </a:solidFill>
                <a:latin typeface="Times New Roman" pitchFamily="18" charset="0"/>
                <a:cs typeface="Times New Roman" pitchFamily="18" charset="0"/>
              </a:rPr>
              <a:t>. – </a:t>
            </a:r>
            <a:r>
              <a:rPr lang="ru-RU" sz="1000">
                <a:solidFill>
                  <a:srgbClr val="000000"/>
                </a:solidFill>
                <a:latin typeface="Times New Roman" pitchFamily="18" charset="0"/>
                <a:cs typeface="Times New Roman" pitchFamily="18" charset="0"/>
              </a:rPr>
              <a:t>ЭСХ-111</a:t>
            </a:r>
          </a:p>
        </p:txBody>
      </p:sp>
      <p:sp>
        <p:nvSpPr>
          <p:cNvPr id="16393" name="Прямоугольник 11"/>
          <p:cNvSpPr>
            <a:spLocks noChangeArrowheads="1"/>
          </p:cNvSpPr>
          <p:nvPr/>
        </p:nvSpPr>
        <p:spPr bwMode="auto">
          <a:xfrm>
            <a:off x="2651125" y="11518900"/>
            <a:ext cx="4043363" cy="554038"/>
          </a:xfrm>
          <a:prstGeom prst="rect">
            <a:avLst/>
          </a:prstGeom>
          <a:noFill/>
          <a:ln w="9525">
            <a:noFill/>
            <a:miter lim="800000"/>
            <a:headEnd/>
            <a:tailEnd/>
          </a:ln>
        </p:spPr>
        <p:txBody>
          <a:bodyPr>
            <a:spAutoFit/>
          </a:bodyPr>
          <a:lstStyle/>
          <a:p>
            <a:pPr fontAlgn="t"/>
            <a:r>
              <a:rPr lang="ru-RU" sz="1000">
                <a:solidFill>
                  <a:srgbClr val="000000"/>
                </a:solidFill>
                <a:latin typeface="Times New Roman" pitchFamily="18" charset="0"/>
                <a:cs typeface="Times New Roman" pitchFamily="18" charset="0"/>
              </a:rPr>
              <a:t>Наш адрес: 423230, РТ, г.Бугульма, ул.Ленина, 135</a:t>
            </a:r>
            <a:r>
              <a:rPr lang="en-US" sz="1000">
                <a:solidFill>
                  <a:srgbClr val="000000"/>
                </a:solidFill>
                <a:latin typeface="Times New Roman" pitchFamily="18" charset="0"/>
                <a:cs typeface="Times New Roman" pitchFamily="18" charset="0"/>
              </a:rPr>
              <a:t> </a:t>
            </a:r>
            <a:endParaRPr lang="ru-RU" sz="1000">
              <a:solidFill>
                <a:srgbClr val="000000"/>
              </a:solidFill>
              <a:latin typeface="Times New Roman" pitchFamily="18" charset="0"/>
              <a:cs typeface="Times New Roman" pitchFamily="18" charset="0"/>
            </a:endParaRPr>
          </a:p>
          <a:p>
            <a:pPr fontAlgn="t"/>
            <a:r>
              <a:rPr lang="ru-RU" sz="1000">
                <a:solidFill>
                  <a:srgbClr val="000000"/>
                </a:solidFill>
                <a:latin typeface="Times New Roman" pitchFamily="18" charset="0"/>
                <a:cs typeface="Times New Roman" pitchFamily="18" charset="0"/>
              </a:rPr>
              <a:t>телефон 8 (85594) 4-66-93 факс 8 ( 85594) 4-66-93</a:t>
            </a:r>
          </a:p>
          <a:p>
            <a:pPr fontAlgn="t"/>
            <a:r>
              <a:rPr lang="en-US" sz="1000">
                <a:solidFill>
                  <a:srgbClr val="000000"/>
                </a:solidFill>
                <a:latin typeface="Times New Roman" pitchFamily="18" charset="0"/>
                <a:cs typeface="Times New Roman" pitchFamily="18" charset="0"/>
              </a:rPr>
              <a:t>E-Mail:</a:t>
            </a:r>
            <a:r>
              <a:rPr lang="ru-RU" sz="1000">
                <a:solidFill>
                  <a:srgbClr val="000000"/>
                </a:solidFill>
                <a:latin typeface="Times New Roman" pitchFamily="18" charset="0"/>
                <a:cs typeface="Times New Roman" pitchFamily="18" charset="0"/>
              </a:rPr>
              <a:t> </a:t>
            </a:r>
            <a:r>
              <a:rPr lang="en-US" sz="1000">
                <a:solidFill>
                  <a:srgbClr val="000000"/>
                </a:solidFill>
                <a:latin typeface="Times New Roman" pitchFamily="18" charset="0"/>
                <a:cs typeface="Times New Roman" pitchFamily="18" charset="0"/>
              </a:rPr>
              <a:t>pu75@yandex.ru </a:t>
            </a:r>
            <a:r>
              <a:rPr lang="en-US" sz="1000">
                <a:solidFill>
                  <a:srgbClr val="000000"/>
                </a:solidFill>
                <a:latin typeface="Times New Roman" pitchFamily="18" charset="0"/>
                <a:cs typeface="Times New Roman" pitchFamily="18" charset="0"/>
                <a:hlinkClick r:id="rId5"/>
              </a:rPr>
              <a:t>Bak.Agrarnyy@tatar.ru</a:t>
            </a:r>
            <a:r>
              <a:rPr lang="ru-RU" sz="1000">
                <a:solidFill>
                  <a:srgbClr val="000000"/>
                </a:solidFill>
                <a:latin typeface="Times New Roman" pitchFamily="18" charset="0"/>
                <a:cs typeface="Times New Roman" pitchFamily="18" charset="0"/>
              </a:rPr>
              <a:t>               Тираж – 50 экз.</a:t>
            </a:r>
            <a:endParaRPr lang="en-US" sz="1000">
              <a:solidFill>
                <a:srgbClr val="00000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2058</Words>
  <Application>Microsoft Office PowerPoint</Application>
  <PresentationFormat>Произвольный</PresentationFormat>
  <Paragraphs>114</Paragraphs>
  <Slides>4</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1</vt:i4>
      </vt:variant>
      <vt:variant>
        <vt:lpstr>Заголовки слайдов</vt:lpstr>
      </vt:variant>
      <vt:variant>
        <vt:i4>4</vt:i4>
      </vt:variant>
    </vt:vector>
  </HeadingPairs>
  <TitlesOfParts>
    <vt:vector size="10" baseType="lpstr">
      <vt:lpstr>Calibri</vt:lpstr>
      <vt:lpstr>Arial</vt:lpstr>
      <vt:lpstr>Times New Roman</vt:lpstr>
      <vt:lpstr>Century Schoolbook</vt:lpstr>
      <vt:lpstr>Wingdings</vt:lpstr>
      <vt:lpstr>Тема Office</vt:lpstr>
      <vt:lpstr>Слайд 1</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Компьютер</dc:creator>
  <cp:lastModifiedBy>Альбина</cp:lastModifiedBy>
  <cp:revision>6</cp:revision>
  <dcterms:created xsi:type="dcterms:W3CDTF">2021-04-25T07:00:41Z</dcterms:created>
  <dcterms:modified xsi:type="dcterms:W3CDTF">2021-04-27T04:52:30Z</dcterms:modified>
</cp:coreProperties>
</file>